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690" r:id="rId5"/>
  </p:sldMasterIdLst>
  <p:notesMasterIdLst>
    <p:notesMasterId r:id="rId17"/>
  </p:notesMasterIdLst>
  <p:handoutMasterIdLst>
    <p:handoutMasterId r:id="rId18"/>
  </p:handoutMasterIdLst>
  <p:sldIdLst>
    <p:sldId id="283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3" r:id="rId14"/>
    <p:sldId id="304" r:id="rId15"/>
    <p:sldId id="292" r:id="rId1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40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32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27A9BD15-CE09-47AC-B221-CA61FDC846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cs-CZ" dirty="0" err="1"/>
              <a:t>rhe</a:t>
            </a:r>
            <a:endParaRPr lang="cs-CZ" dirty="0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F558004F-6F7F-4C04-8B02-C17BB2F0E8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7FD9D-AE12-415B-9A36-A12897260BAF}" type="datetimeFigureOut">
              <a:rPr lang="cs-CZ" smtClean="0"/>
              <a:t>20.10.2020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C3AEFDC-FDE8-4754-A8C6-E0FD6A7E5F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DEE66969-4643-46A4-B302-F7319A22B7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C72FA-23D5-4238-834D-E2A27AF48DE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7369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3A614-D94B-45B8-80AB-CECDDC57E7D3}" type="datetimeFigureOut">
              <a:rPr lang="cs-CZ" smtClean="0"/>
              <a:t>20.10.2020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3AA26-EC03-4D44-B268-9513B521F5F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21027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8BDC98-C388-4C99-883B-79E31413E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1600A9B-2329-453A-82A1-0F2A983EE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4F60E02-F2D1-4B2D-8F52-94FF9ECE4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36F0-2AF5-4D25-BC28-08EF2F23FD0A}" type="datetime1">
              <a:rPr lang="cs-CZ" smtClean="0"/>
              <a:t>20.10.2020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46D8AC4-D759-4FAC-B138-104682E09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DCF3EEA-A151-433B-B17A-42A8AA32C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9572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10051CB-29D1-4BB8-9BCF-81054E7D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56C8BDCC-81A2-4807-8965-F4596CCB8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8E63AD9-CFE5-4FC9-9754-EF6AF6A03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6B9D-C445-4254-85D6-1039F54AD86D}" type="datetime1">
              <a:rPr lang="cs-CZ" smtClean="0"/>
              <a:t>20.10.2020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ABCBD88-536D-43C7-8EF7-74B654B00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344A92D-4574-460D-9921-E0B1A517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70832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66A88A75-995E-4858-92A8-868892FB25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7B57A113-027A-4DF1-B0D9-08FDD8D02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8A60E0B-AE80-4D27-B5DC-3FD91F956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588F6-5081-4288-AC9D-B4C79B17BAC5}" type="datetime1">
              <a:rPr lang="cs-CZ" smtClean="0"/>
              <a:t>20.10.2020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1D84491-A845-4B58-A31D-D9E3A658C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5EB9F88-D304-4C57-8025-9133CCE9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46721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367D3D4-0E74-4349-A0AC-2925E114C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71807F2-BEB8-4CEC-982A-ED450F595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47BFB3D-A247-4394-BB9D-1918F75DD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FB8F2-E4A2-4BCA-9B50-E8277A84C105}" type="datetime1">
              <a:rPr lang="cs-CZ" smtClean="0"/>
              <a:t>20.10.2020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58E4DBF-1A94-4266-9770-90B7FB654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240DCB5-4FA9-4173-B03E-F04770B8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2686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A5E27EC-6734-4FAA-B557-891267363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9389DFD-5DAD-4201-8DEC-518734F6D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6F47F8C-B7B9-4C0B-9437-65EFDD404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D968-83E4-4473-B3B0-47D503D83537}" type="datetime1">
              <a:rPr lang="cs-CZ" smtClean="0"/>
              <a:t>20.10.2020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554CD0F-F56C-480E-8A9B-6E3FA602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20EFE23-38D5-488B-A1CA-2BA771EA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7117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EABA21-E28F-460A-AF21-C66C8E06F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C1591DA-024F-4AB8-AE5B-7BC997DBE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E20EA9D-9007-46D8-8D61-D4943B920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7C95-F17F-4F7C-BBD3-6AFF666A5E1D}" type="datetime1">
              <a:rPr lang="cs-CZ" smtClean="0"/>
              <a:t>20.10.2020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04B0DA1-D43F-4A23-9C29-D8A9DCC22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6247901-92D2-4A25-820F-04A953F0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16831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D27FCB-0A73-46BA-8C50-E86A8051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DBAC72E-5F4A-4F12-82F5-EA5063CC0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67A20B1-3ADC-4115-83A3-BBB89A0AE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A3CDCB7-AD47-4D03-AEC5-CCD5113D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C768B-B35A-4154-B7C3-E461FCCA4CE5}" type="datetime1">
              <a:rPr lang="cs-CZ" smtClean="0"/>
              <a:t>20.10.2020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912AFB1-5129-4116-BE3B-ED9408EC1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2C08178-6928-4BBB-8DAC-91A4BFF1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6041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3B4313F-2C1C-402F-B274-35181CB5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65489DD-AF15-4273-82E3-188DB3D49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67BAA61-9F99-429C-86D9-4889A5758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40C6D443-6F11-4D18-85CB-363633FDB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D1E874C-C352-4376-A498-582C4DED55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EA2BB3E0-9547-4F90-AA85-402DC1D21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3993F-19B7-443B-8897-46DEC1DECB3C}" type="datetime1">
              <a:rPr lang="cs-CZ" smtClean="0"/>
              <a:t>20.10.2020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56A9CB7E-6D17-4B2D-9E56-F78FB16DC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859FA31B-FE8C-41CF-8F68-B06D368C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6117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8CD0C2E-71E4-4424-A4E3-53EE9B102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08700F6-055E-4294-B9B8-C9471AB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50CA-BEAD-41AF-B4A7-710D80DEDD85}" type="datetime1">
              <a:rPr lang="cs-CZ" smtClean="0"/>
              <a:t>20.10.2020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BA6C742-4B45-413C-8155-1170827D1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E13B103-12AA-4542-886C-81DEB4772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50118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1CC8D288-027F-4533-B320-30539A5F6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64996-3AF1-4174-A140-DBF20DBE88F5}" type="datetime1">
              <a:rPr lang="cs-CZ" smtClean="0"/>
              <a:t>20.10.2020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DD955DF-8328-4105-AED1-E66E4453C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EE1B71F-4C9E-49F2-B930-BDA26FE2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8672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AD15F3-8F62-4C0F-A20E-C00FC52B8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3824BB8-CC79-48CD-AB0F-B6798FB49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5EEC7C8-A365-4BB0-952D-39333238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F8AF85D-2004-4741-89DD-483C71CE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A00B-F03D-4638-8DA7-E810D2C361CF}" type="datetime1">
              <a:rPr lang="cs-CZ" smtClean="0"/>
              <a:t>20.10.2020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2FB2122-D2AF-483A-BE61-2DAC53B00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85FDDBF-9516-4BC5-B7E9-04D3A4B6D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12440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CBA2D8-9BB3-4260-852B-8782426B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564DC54-2936-4AD3-9211-116B4C493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7003EF8-4445-4AC4-98BA-098018FBB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20.10.2020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4BFAA9C-EF39-4504-8A8F-047BB22B3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779E4EA-3AA8-4F9A-9EFB-B70AE54B5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74147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5C33696-98FB-4FA4-8D74-75BEEDFA8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DD040A7-6754-4CEC-A3DD-A585BE478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5FC45DB-DD74-4E94-912C-2036D1775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0CD8EF2-FED1-450C-893D-F13E6E161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DF9F-DBBE-4D85-943D-024E9B97890F}" type="datetime1">
              <a:rPr lang="cs-CZ" smtClean="0"/>
              <a:t>20.10.2020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E06F45D-D11A-4BC2-9F99-1E642F88D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050EFD3-1DC9-4926-9DCB-1192455F5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25733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CA2D86-436C-40E8-BC25-7BC39639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390341F-F293-4E0E-9A6F-E1F98264E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515BA96-8D51-4132-84BD-13F0239D7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9E0-18E3-4315-B16F-1435CB30B54F}" type="datetime1">
              <a:rPr lang="cs-CZ" smtClean="0"/>
              <a:t>20.10.2020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269801-F4B5-4AA0-8438-71EB836BC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FF74B54-C1B5-4511-AFB4-AD3B3F92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20169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B16045C1-052E-4602-B006-D9BAEFA3BA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B59ECA4F-587C-4078-8845-2A2FD0854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4DB2F6-F2C8-4D70-B70E-1DB5335D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7AC29-F8A6-4F74-A564-180902BBC325}" type="datetime1">
              <a:rPr lang="cs-CZ" smtClean="0"/>
              <a:t>20.10.2020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AB7829C-3B75-4005-AB35-CCF4E7BDC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E84B3E4-6EEF-4C6A-91F6-383AC01AD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85127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E8F1AA-C012-40DD-BEF4-0961DFD5F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C30FE16-F572-4D40-BD5B-115C3353A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6632374-7FCD-4A2D-9251-A4C3A450D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0ECC8-81FD-404F-8618-AF2CE982DFB9}" type="datetime1">
              <a:rPr lang="cs-CZ" smtClean="0"/>
              <a:t>20.10.2020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BA94619-F828-4FBB-B806-D49E988B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6AE168E-417D-4542-B5E3-426C8FF2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9635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FFA2D2-F91D-416C-B1BE-85D499CB3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54919C4-948D-4619-8E27-1224979603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A445F4A-CF02-4065-A9DE-EC18462B2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226455E-CD20-4616-BAF7-D3CE27585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F09D-E317-4A2F-A1BA-2DC8D417E5BC}" type="datetime1">
              <a:rPr lang="cs-CZ" smtClean="0"/>
              <a:t>20.10.2020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A7E5B84-AC2A-4B30-80B1-E7A982D22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8AA9E5F-5501-425D-A70B-1221BFF5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7832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8A5D015-DD35-4CC9-95C9-0104F965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A892216-D21A-4F4E-8E2C-A0CF299F0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CBB77331-A617-459C-B44F-95137567A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F6566573-85CD-4AAF-A572-4CE5751E70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659EDEB0-C95F-4EB2-B589-E5EF97AFC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582C0C0C-B563-4F30-B810-B4858FE81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9A90-2727-4345-B98F-2B616E5D1E48}" type="datetime1">
              <a:rPr lang="cs-CZ" smtClean="0"/>
              <a:t>20.10.2020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3D4199BB-E2DB-4F2C-B378-A6C11112C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8E4D2156-94BE-49D4-9476-C17100708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0421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98C3A0-1FCE-4C6B-9C96-845307FA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CF170573-9E05-4A69-B4C5-5DCF5C24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ABF11-D7E0-404A-83C2-FA68E7CB2AE1}" type="datetime1">
              <a:rPr lang="cs-CZ" smtClean="0"/>
              <a:t>20.10.2020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6059609-D5DA-45FD-8891-BEA1911E1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3FA3A2F-A32F-4620-81B8-8CF991E88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63584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C5D23694-689D-4739-A6FC-ECDE97171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5F17A-C03B-4272-BD7A-964242506AFD}" type="datetime1">
              <a:rPr lang="cs-CZ" smtClean="0"/>
              <a:t>20.10.2020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6D8932A-2012-460F-96F3-34D6D681F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7AD3C37-19D7-4746-BA70-6554C128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1730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E10E1B-8294-4E26-A6A1-93ECB7C5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38D87C5-3170-4441-B3B2-4F5CA1E74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AD2EE31-6E0F-4302-A95E-11FDF00A5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428323E-4B3E-4218-A5FD-75CF9467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E243-5CF9-49AF-ABEA-F867C0B8401C}" type="datetime1">
              <a:rPr lang="cs-CZ" smtClean="0"/>
              <a:t>20.10.2020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EA6D0D7-E93C-4DB5-BFA6-AD924895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36BAAB1-2226-4A7D-89D2-FCAECAC9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5261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810B42-47EE-4556-BAA5-FBB8A5AA6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AC09E4F1-400D-4658-8CD6-AAC881A3A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BFE3108-A4DF-447F-94CE-6CFFC70F3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F9CF335-CAA3-45EF-B5A0-C42E6509A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A35BA-4274-4D48-8995-CCA233B9B9F9}" type="datetime1">
              <a:rPr lang="cs-CZ" smtClean="0"/>
              <a:t>20.10.2020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F9C48C9-BB24-4FB2-95B7-61FCC8CB5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6D23041-8556-43F4-8B75-AE60BCD9E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951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5C51E9A3-81BB-475A-BE48-8C33FF25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39F16F2-EC76-4B26-98C3-6EFAAD7D8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6400F27-A90F-4054-8474-12652ED44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F2676-9FD6-443C-A723-8CEE4DA5F596}" type="datetime1">
              <a:rPr lang="cs-CZ" smtClean="0"/>
              <a:t>20.10.2020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69638C0-1F91-441B-9CD4-4030772E1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535F8CE-FC3B-43B6-9165-E597D3EF5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37686-DA5A-488B-953D-7DCF62ADF8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6571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198D89EC-93EF-49C7-8426-84D53F440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F21D408-E27D-431E-AF0E-D6EBC76D5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4EF2DEB-6D82-4D8A-A078-D099DB45A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20C67-13C4-4556-9C50-63193EAE4EC0}" type="datetime1">
              <a:rPr lang="cs-CZ" smtClean="0"/>
              <a:t>20.10.2020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0244ACA-3863-411C-9D65-EE78F205E5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64124F1-13B9-4E59-B6B5-CC1FCA707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BC48A-70D4-478E-A0A9-75D9DF54B61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297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lk7UXzV_Qc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www.youtube.com/watch?v=HLziLmaYsO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inDVJNaKNIU" TargetMode="External"/><Relationship Id="rId5" Type="http://schemas.openxmlformats.org/officeDocument/2006/relationships/hyperlink" Target="https://www.youtube.com/watch?v=8npT9AALbrI" TargetMode="External"/><Relationship Id="rId4" Type="http://schemas.openxmlformats.org/officeDocument/2006/relationships/hyperlink" Target="https://www.youtube.com/watch?v=1z0ULvg_pW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2771A7-96B3-F54D-9D03-8F3881CF25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cap="small" dirty="0"/>
              <a:t>průmyslová komunikace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B790AE9-B784-744F-AF6F-74413BEFEB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err="1"/>
              <a:t>Ethernet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EB76FA0-9197-CC4B-8CB9-AB24ED50D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dirty="0"/>
              <a:t>18.10.2020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776A2F0-2D88-2044-90DB-63CBA54E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Akademický rok 2020/21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32FE2AC-18EF-C04A-81B8-B1F034F5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1</a:t>
            </a:fld>
            <a:endParaRPr lang="cs-CZ"/>
          </a:p>
        </p:txBody>
      </p:sp>
      <p:pic>
        <p:nvPicPr>
          <p:cNvPr id="7" name="Obrázek 6" descr="Obsah obrázku nůž&#10;&#10;Popis byl vytvořen automaticky">
            <a:extLst>
              <a:ext uri="{FF2B5EF4-FFF2-40B4-BE49-F238E27FC236}">
                <a16:creationId xmlns:a16="http://schemas.microsoft.com/office/drawing/2014/main" id="{21C2926F-E6AE-A64C-9B1B-7CAD3468E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136525"/>
            <a:ext cx="2743200" cy="67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70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9315106-4215-5049-AF9E-1CE57FDB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Maska sítě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A2D417C-1D6E-1748-9F6A-6DD20E84B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Maska sítě je číslo, které mi rozděluje síť na menší sítě (podsítě).</a:t>
            </a:r>
            <a:br>
              <a:rPr lang="cs-CZ" dirty="0"/>
            </a:br>
            <a:r>
              <a:rPr lang="cs-CZ" dirty="0"/>
              <a:t>(např. 255.255.255.224)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45F634B-1969-D442-BC6A-5FA4960EF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20.10.2020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D057AD1-B50B-1749-9C6E-32AC4EE8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10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8E662716-10A2-2648-A2C5-C8C21B877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05" y="2843643"/>
            <a:ext cx="11107389" cy="2660173"/>
          </a:xfrm>
          <a:prstGeom prst="rect">
            <a:avLst/>
          </a:prstGeom>
        </p:spPr>
      </p:pic>
      <p:sp>
        <p:nvSpPr>
          <p:cNvPr id="8" name="Obdélník 7">
            <a:extLst>
              <a:ext uri="{FF2B5EF4-FFF2-40B4-BE49-F238E27FC236}">
                <a16:creationId xmlns:a16="http://schemas.microsoft.com/office/drawing/2014/main" id="{341EE9A9-47E9-EB4D-B62B-69417D529918}"/>
              </a:ext>
            </a:extLst>
          </p:cNvPr>
          <p:cNvSpPr/>
          <p:nvPr/>
        </p:nvSpPr>
        <p:spPr>
          <a:xfrm>
            <a:off x="9379132" y="2971799"/>
            <a:ext cx="844731" cy="220109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7509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3F5DEA4-A5E4-BA49-9825-04120F4F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Domácí práce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F0809A8-9BBF-0F40-BEE6-8B1CF2462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cs-CZ" dirty="0"/>
              <a:t>Zhlédnout následující videa: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cs-CZ" dirty="0" err="1">
                <a:hlinkClick r:id="rId2"/>
              </a:rPr>
              <a:t>What</a:t>
            </a:r>
            <a:r>
              <a:rPr lang="cs-CZ" dirty="0">
                <a:hlinkClick r:id="rId2"/>
              </a:rPr>
              <a:t> </a:t>
            </a:r>
            <a:r>
              <a:rPr lang="cs-CZ" dirty="0" err="1">
                <a:hlinkClick r:id="rId2"/>
              </a:rPr>
              <a:t>is</a:t>
            </a:r>
            <a:r>
              <a:rPr lang="cs-CZ" dirty="0">
                <a:hlinkClick r:id="rId2"/>
              </a:rPr>
              <a:t> </a:t>
            </a:r>
            <a:r>
              <a:rPr lang="cs-CZ" dirty="0" err="1">
                <a:hlinkClick r:id="rId2"/>
              </a:rPr>
              <a:t>Ethernet</a:t>
            </a:r>
            <a:r>
              <a:rPr lang="cs-CZ" dirty="0">
                <a:hlinkClick r:id="rId2"/>
              </a:rPr>
              <a:t>?</a:t>
            </a:r>
            <a:endParaRPr lang="cs-CZ" dirty="0"/>
          </a:p>
          <a:p>
            <a:pPr marL="971550" lvl="1" indent="-514350">
              <a:buFont typeface="+mj-lt"/>
              <a:buAutoNum type="arabicPeriod"/>
            </a:pPr>
            <a:r>
              <a:rPr lang="cs-CZ" dirty="0" err="1">
                <a:hlinkClick r:id="rId3"/>
              </a:rPr>
              <a:t>What</a:t>
            </a:r>
            <a:r>
              <a:rPr lang="cs-CZ" dirty="0">
                <a:hlinkClick r:id="rId3"/>
              </a:rPr>
              <a:t> </a:t>
            </a:r>
            <a:r>
              <a:rPr lang="cs-CZ" dirty="0" err="1">
                <a:hlinkClick r:id="rId3"/>
              </a:rPr>
              <a:t>is</a:t>
            </a:r>
            <a:r>
              <a:rPr lang="cs-CZ" dirty="0">
                <a:hlinkClick r:id="rId3"/>
              </a:rPr>
              <a:t> OSI Model?</a:t>
            </a:r>
            <a:endParaRPr lang="cs-CZ" dirty="0"/>
          </a:p>
          <a:p>
            <a:pPr marL="971550" lvl="1" indent="-514350">
              <a:buFont typeface="+mj-lt"/>
              <a:buAutoNum type="arabicPeriod"/>
            </a:pPr>
            <a:r>
              <a:rPr lang="cs-CZ" dirty="0">
                <a:hlinkClick r:id="rId4"/>
              </a:rPr>
              <a:t>Hub, </a:t>
            </a:r>
            <a:r>
              <a:rPr lang="cs-CZ" dirty="0" err="1">
                <a:hlinkClick r:id="rId4"/>
              </a:rPr>
              <a:t>Switch</a:t>
            </a:r>
            <a:r>
              <a:rPr lang="cs-CZ" dirty="0">
                <a:hlinkClick r:id="rId4"/>
              </a:rPr>
              <a:t>, a </a:t>
            </a:r>
            <a:r>
              <a:rPr lang="cs-CZ" dirty="0" err="1">
                <a:hlinkClick r:id="rId4"/>
              </a:rPr>
              <a:t>Router</a:t>
            </a:r>
            <a:endParaRPr lang="cs-CZ" dirty="0"/>
          </a:p>
          <a:p>
            <a:pPr marL="971550" lvl="1" indent="-514350">
              <a:buFont typeface="+mj-lt"/>
              <a:buAutoNum type="arabicPeriod"/>
            </a:pPr>
            <a:r>
              <a:rPr lang="cs-CZ" dirty="0" err="1">
                <a:hlinkClick r:id="rId5"/>
              </a:rPr>
              <a:t>What</a:t>
            </a:r>
            <a:r>
              <a:rPr lang="cs-CZ" dirty="0">
                <a:hlinkClick r:id="rId5"/>
              </a:rPr>
              <a:t> </a:t>
            </a:r>
            <a:r>
              <a:rPr lang="cs-CZ" dirty="0" err="1">
                <a:hlinkClick r:id="rId5"/>
              </a:rPr>
              <a:t>is</a:t>
            </a:r>
            <a:r>
              <a:rPr lang="cs-CZ" dirty="0">
                <a:hlinkClick r:id="rId5"/>
              </a:rPr>
              <a:t> IP </a:t>
            </a:r>
            <a:r>
              <a:rPr lang="cs-CZ" dirty="0" err="1">
                <a:hlinkClick r:id="rId5"/>
              </a:rPr>
              <a:t>address</a:t>
            </a:r>
            <a:r>
              <a:rPr lang="cs-CZ" dirty="0">
                <a:hlinkClick r:id="rId5"/>
              </a:rPr>
              <a:t> and </a:t>
            </a:r>
            <a:r>
              <a:rPr lang="cs-CZ" dirty="0" err="1">
                <a:hlinkClick r:id="rId5"/>
              </a:rPr>
              <a:t>types</a:t>
            </a:r>
            <a:r>
              <a:rPr lang="cs-CZ" dirty="0">
                <a:hlinkClick r:id="rId5"/>
              </a:rPr>
              <a:t> </a:t>
            </a:r>
            <a:r>
              <a:rPr lang="cs-CZ" dirty="0" err="1">
                <a:hlinkClick r:id="rId5"/>
              </a:rPr>
              <a:t>of</a:t>
            </a:r>
            <a:r>
              <a:rPr lang="cs-CZ" dirty="0">
                <a:hlinkClick r:id="rId5"/>
              </a:rPr>
              <a:t> IP </a:t>
            </a:r>
            <a:r>
              <a:rPr lang="cs-CZ" dirty="0" err="1">
                <a:hlinkClick r:id="rId5"/>
              </a:rPr>
              <a:t>address</a:t>
            </a:r>
            <a:r>
              <a:rPr lang="cs-CZ" dirty="0">
                <a:hlinkClick r:id="rId5"/>
              </a:rPr>
              <a:t> - IPv4 and IPv6</a:t>
            </a:r>
            <a:endParaRPr lang="cs-CZ" dirty="0"/>
          </a:p>
          <a:p>
            <a:r>
              <a:rPr lang="cs-CZ" dirty="0"/>
              <a:t>Podpůrné materiály:</a:t>
            </a:r>
          </a:p>
          <a:p>
            <a:pPr lvl="1"/>
            <a:r>
              <a:rPr lang="cs-CZ" dirty="0">
                <a:hlinkClick r:id="rId6"/>
              </a:rPr>
              <a:t>Maska sítě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87BDC08-9925-E042-BCFE-03DD80023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20.10.2020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E389FC0-C055-9742-BF7F-A841DFFF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11</a:t>
            </a:fld>
            <a:endParaRPr lang="cs-CZ" dirty="0"/>
          </a:p>
        </p:txBody>
      </p:sp>
      <p:pic>
        <p:nvPicPr>
          <p:cNvPr id="7" name="Obrázek 6" descr="Obsah obrázku nůž&#10;&#10;Popis byl vytvořen automaticky">
            <a:extLst>
              <a:ext uri="{FF2B5EF4-FFF2-40B4-BE49-F238E27FC236}">
                <a16:creationId xmlns:a16="http://schemas.microsoft.com/office/drawing/2014/main" id="{561F33DE-D5AD-5843-8F43-7FCC08010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400" y="136525"/>
            <a:ext cx="2743200" cy="67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2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326DCF-6400-1143-BE17-5FC72064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Ethernet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14A258D-CBCA-0E45-9A3A-E9A208DE0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Ethernet</a:t>
            </a:r>
            <a:r>
              <a:rPr lang="cs-CZ" dirty="0"/>
              <a:t> je komunikační standard užívaný pro propojení počítačů a ostatních zařízení v lokálních sítích (LAN – </a:t>
            </a:r>
            <a:r>
              <a:rPr lang="cs-CZ" dirty="0" err="1"/>
              <a:t>Local</a:t>
            </a:r>
            <a:r>
              <a:rPr lang="cs-CZ" dirty="0"/>
              <a:t> Area Network).</a:t>
            </a:r>
          </a:p>
          <a:p>
            <a:r>
              <a:rPr lang="cs-CZ" dirty="0"/>
              <a:t>Důležité pojmy:</a:t>
            </a:r>
          </a:p>
          <a:p>
            <a:pPr lvl="1"/>
            <a:r>
              <a:rPr lang="cs-CZ" dirty="0"/>
              <a:t>Druhy kabeláže</a:t>
            </a:r>
          </a:p>
          <a:p>
            <a:pPr lvl="1"/>
            <a:r>
              <a:rPr lang="cs-CZ" dirty="0"/>
              <a:t>ISO/OSI</a:t>
            </a:r>
          </a:p>
          <a:p>
            <a:pPr lvl="1"/>
            <a:r>
              <a:rPr lang="cs-CZ" dirty="0"/>
              <a:t>IEEE 802.3</a:t>
            </a:r>
          </a:p>
          <a:p>
            <a:pPr lvl="1"/>
            <a:r>
              <a:rPr lang="cs-CZ" dirty="0" err="1"/>
              <a:t>Router</a:t>
            </a:r>
            <a:r>
              <a:rPr lang="cs-CZ" dirty="0"/>
              <a:t>/</a:t>
            </a:r>
            <a:r>
              <a:rPr lang="cs-CZ" dirty="0" err="1"/>
              <a:t>Switch</a:t>
            </a:r>
            <a:endParaRPr lang="cs-CZ" dirty="0"/>
          </a:p>
          <a:p>
            <a:pPr lvl="1"/>
            <a:r>
              <a:rPr lang="cs-CZ" dirty="0"/>
              <a:t>IP adresa</a:t>
            </a:r>
          </a:p>
          <a:p>
            <a:pPr lvl="1"/>
            <a:r>
              <a:rPr lang="cs-CZ" dirty="0"/>
              <a:t>Maska podsítě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4333C87-FF40-D345-BE81-D73761610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20.10.2020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88A700E-D25F-DC49-A1EC-F21A49501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2</a:t>
            </a:fld>
            <a:endParaRPr lang="cs-CZ" dirty="0"/>
          </a:p>
        </p:txBody>
      </p:sp>
      <p:pic>
        <p:nvPicPr>
          <p:cNvPr id="8" name="Obrázek 7" descr="Obsah obrázku nůž&#10;&#10;Popis byl vytvořen automaticky">
            <a:extLst>
              <a:ext uri="{FF2B5EF4-FFF2-40B4-BE49-F238E27FC236}">
                <a16:creationId xmlns:a16="http://schemas.microsoft.com/office/drawing/2014/main" id="{F703D431-2170-514F-945F-D17B6703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136525"/>
            <a:ext cx="2743200" cy="67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73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382923-BB48-604D-BB7C-D1FB54E7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Druhy kabeláže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288F213-07C1-0E4F-8C8A-960DF134B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Koaxiální kabely (starší verze)</a:t>
            </a:r>
          </a:p>
          <a:p>
            <a:r>
              <a:rPr lang="cs-CZ" dirty="0"/>
              <a:t>Optické kabely</a:t>
            </a:r>
          </a:p>
          <a:p>
            <a:r>
              <a:rPr lang="cs-CZ" dirty="0"/>
              <a:t>Kabely s kroucenou dvojlinkou</a:t>
            </a:r>
          </a:p>
          <a:p>
            <a:pPr lvl="1"/>
            <a:r>
              <a:rPr lang="cs-CZ" dirty="0"/>
              <a:t>Koncovka RJ-45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7C71D94-0E12-D24A-9434-5DC9D82A1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20.10.2020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E4A422A-D6CA-7647-8386-A28ABE2A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3</a:t>
            </a:fld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F78B1C-C864-1C4D-98E3-220532415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9245"/>
            <a:ext cx="27940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tický kabel Toslink M/M, 3m | GM electronic, spol. s.r.o.">
            <a:extLst>
              <a:ext uri="{FF2B5EF4-FFF2-40B4-BE49-F238E27FC236}">
                <a16:creationId xmlns:a16="http://schemas.microsoft.com/office/drawing/2014/main" id="{CF9DD30E-59EE-3449-84AA-19B0511E9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506" y="215707"/>
            <a:ext cx="3433989" cy="343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Přímá spojovací šipka 9">
            <a:extLst>
              <a:ext uri="{FF2B5EF4-FFF2-40B4-BE49-F238E27FC236}">
                <a16:creationId xmlns:a16="http://schemas.microsoft.com/office/drawing/2014/main" id="{CC815900-A9BB-3346-B6A5-9A84F6F68156}"/>
              </a:ext>
            </a:extLst>
          </p:cNvPr>
          <p:cNvCxnSpPr>
            <a:cxnSpLocks/>
          </p:cNvCxnSpPr>
          <p:nvPr/>
        </p:nvCxnSpPr>
        <p:spPr>
          <a:xfrm flipH="1">
            <a:off x="2830286" y="3335620"/>
            <a:ext cx="1446720" cy="103608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Pravoúhlá spojnice 14">
            <a:extLst>
              <a:ext uri="{FF2B5EF4-FFF2-40B4-BE49-F238E27FC236}">
                <a16:creationId xmlns:a16="http://schemas.microsoft.com/office/drawing/2014/main" id="{03731F0E-CFCA-FD4F-B19B-D5C37993860A}"/>
              </a:ext>
            </a:extLst>
          </p:cNvPr>
          <p:cNvCxnSpPr>
            <a:cxnSpLocks/>
          </p:cNvCxnSpPr>
          <p:nvPr/>
        </p:nvCxnSpPr>
        <p:spPr>
          <a:xfrm flipV="1">
            <a:off x="3490687" y="1270501"/>
            <a:ext cx="5069115" cy="133336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Obrázek 7">
            <a:extLst>
              <a:ext uri="{FF2B5EF4-FFF2-40B4-BE49-F238E27FC236}">
                <a16:creationId xmlns:a16="http://schemas.microsoft.com/office/drawing/2014/main" id="{18C14AFD-FE22-1048-BD36-551408082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019" y="3058886"/>
            <a:ext cx="3071547" cy="343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14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A12990D-1FA7-1448-89A2-F3C4B8B66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ISO/OSI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F28A749-380E-EE44-99BE-167974549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739"/>
            <a:ext cx="10515600" cy="4351338"/>
          </a:xfrm>
        </p:spPr>
        <p:txBody>
          <a:bodyPr/>
          <a:lstStyle/>
          <a:p>
            <a:r>
              <a:rPr lang="cs-CZ" dirty="0"/>
              <a:t>Open Systems </a:t>
            </a:r>
            <a:r>
              <a:rPr lang="cs-CZ" dirty="0" err="1"/>
              <a:t>Interconnection</a:t>
            </a:r>
            <a:r>
              <a:rPr lang="cs-CZ" dirty="0"/>
              <a:t> (zkratka OSI) je v informatice snaha o standardizaci komunikace v počítačových sítích. Jeho hlavní částí je referenční model ISO/OSI.</a:t>
            </a:r>
          </a:p>
          <a:p>
            <a:r>
              <a:rPr lang="cs-CZ" dirty="0"/>
              <a:t>Referenční model ISO/OSI se skládá </a:t>
            </a:r>
            <a:br>
              <a:rPr lang="cs-CZ" dirty="0"/>
            </a:br>
            <a:r>
              <a:rPr lang="cs-CZ" dirty="0"/>
              <a:t>ze sedmi vrstev –&gt;</a:t>
            </a:r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9CA8B63-D81F-9B43-B85A-D5B0DFCBD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20.10.2020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00A0E0F-CD56-2A42-9060-34807921B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4</a:t>
            </a:fld>
            <a:endParaRPr lang="cs-CZ" dirty="0"/>
          </a:p>
        </p:txBody>
      </p:sp>
      <p:pic>
        <p:nvPicPr>
          <p:cNvPr id="2050" name="Picture 2" descr="3. Model ISO/OSI – vrstvy – Maturitní Helpdesk">
            <a:extLst>
              <a:ext uri="{FF2B5EF4-FFF2-40B4-BE49-F238E27FC236}">
                <a16:creationId xmlns:a16="http://schemas.microsoft.com/office/drawing/2014/main" id="{C2257A5B-B1E0-354F-BA7F-80010CC26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t="9931" r="4476" b="1990"/>
          <a:stretch/>
        </p:blipFill>
        <p:spPr bwMode="auto">
          <a:xfrm>
            <a:off x="6339840" y="2261961"/>
            <a:ext cx="5509265" cy="390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857CCB72-62C1-7B41-BE97-3A9D5FF42A5F}"/>
              </a:ext>
            </a:extLst>
          </p:cNvPr>
          <p:cNvSpPr/>
          <p:nvPr/>
        </p:nvSpPr>
        <p:spPr>
          <a:xfrm>
            <a:off x="8180071" y="2823481"/>
            <a:ext cx="1808659" cy="326381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255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3. Model ISO/OSI – vrstvy – Maturitní Helpdesk">
            <a:extLst>
              <a:ext uri="{FF2B5EF4-FFF2-40B4-BE49-F238E27FC236}">
                <a16:creationId xmlns:a16="http://schemas.microsoft.com/office/drawing/2014/main" id="{214B408B-0FA8-1A45-9F25-6286AC9ED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t="9931" r="4476" b="1990"/>
          <a:stretch/>
        </p:blipFill>
        <p:spPr bwMode="auto">
          <a:xfrm>
            <a:off x="5575389" y="2584580"/>
            <a:ext cx="5509265" cy="390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FA0C5B0-DE35-674B-806F-62515177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IEEE 802.3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EDF6555-DFC4-4042-B36D-D60FE1278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IEEE 802.3 je standard společnosti Institute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Electrical</a:t>
            </a:r>
            <a:r>
              <a:rPr lang="cs-CZ" dirty="0"/>
              <a:t> and </a:t>
            </a:r>
            <a:r>
              <a:rPr lang="cs-CZ" dirty="0" err="1"/>
              <a:t>Electronics</a:t>
            </a:r>
            <a:r>
              <a:rPr lang="cs-CZ" dirty="0"/>
              <a:t> </a:t>
            </a:r>
            <a:r>
              <a:rPr lang="cs-CZ" dirty="0" err="1"/>
              <a:t>Engineers</a:t>
            </a:r>
            <a:r>
              <a:rPr lang="cs-CZ" dirty="0"/>
              <a:t>, který určuje specifikace fyzické a linkové vrstvy </a:t>
            </a:r>
            <a:r>
              <a:rPr lang="cs-CZ" dirty="0" err="1"/>
              <a:t>Ethernetu</a:t>
            </a:r>
            <a:r>
              <a:rPr lang="cs-CZ" dirty="0"/>
              <a:t>. (vrstvy modelu ISO/OSI)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82A6A85-73EA-054B-85DF-A22EFC443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20.10.2020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6CDB92-9290-2846-BB48-3BEF4077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5</a:t>
            </a:fld>
            <a:endParaRPr lang="cs-CZ" dirty="0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2F0232FD-BBA8-EB4F-98C5-3871C7D7F694}"/>
              </a:ext>
            </a:extLst>
          </p:cNvPr>
          <p:cNvSpPr/>
          <p:nvPr/>
        </p:nvSpPr>
        <p:spPr>
          <a:xfrm>
            <a:off x="5575389" y="5460273"/>
            <a:ext cx="5509265" cy="96665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23096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286166-B0EE-0144-B123-187152B04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Router</a:t>
            </a:r>
            <a:r>
              <a:rPr lang="cs-CZ" dirty="0"/>
              <a:t>/</a:t>
            </a:r>
            <a:r>
              <a:rPr lang="cs-CZ" dirty="0" err="1"/>
              <a:t>Switch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0810D62-F6E2-5445-B6FA-367F242A5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537"/>
            <a:ext cx="10515600" cy="4818426"/>
          </a:xfrm>
        </p:spPr>
        <p:txBody>
          <a:bodyPr/>
          <a:lstStyle/>
          <a:p>
            <a:r>
              <a:rPr lang="cs-CZ" dirty="0" err="1"/>
              <a:t>Router</a:t>
            </a:r>
            <a:r>
              <a:rPr lang="cs-CZ" dirty="0"/>
              <a:t> spojuje dohromady více individuálních sítí (např. Internet s domácí sítí) a třídí informace dle IP adresy.</a:t>
            </a:r>
          </a:p>
          <a:p>
            <a:r>
              <a:rPr lang="cs-CZ" dirty="0" err="1"/>
              <a:t>Switch</a:t>
            </a:r>
            <a:r>
              <a:rPr lang="cs-CZ" dirty="0"/>
              <a:t> spojuje zařízení (např. koncová zařízení jako PC) do jedné sítě a třídí informace dle </a:t>
            </a:r>
            <a:r>
              <a:rPr lang="cs-CZ" dirty="0" err="1"/>
              <a:t>mac</a:t>
            </a:r>
            <a:r>
              <a:rPr lang="cs-CZ" dirty="0"/>
              <a:t> adresy.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8347122-9A17-A048-B9E6-CB225C21D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20.10.2020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5281963-320E-6548-AE17-641251EFC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6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E4B236AD-73A8-404C-B243-01D54D342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1" y="3121519"/>
            <a:ext cx="7437118" cy="314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79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6E28E8-4278-D049-8D07-DFEB9759C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IP adresa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908CC66-BC7E-5841-B52B-5C3263DF2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IP </a:t>
            </a:r>
            <a:r>
              <a:rPr lang="cs-CZ" dirty="0" err="1"/>
              <a:t>address</a:t>
            </a:r>
            <a:r>
              <a:rPr lang="cs-CZ" dirty="0"/>
              <a:t> = Internet </a:t>
            </a:r>
            <a:r>
              <a:rPr lang="cs-CZ" dirty="0" err="1"/>
              <a:t>Protocol</a:t>
            </a:r>
            <a:r>
              <a:rPr lang="cs-CZ" dirty="0"/>
              <a:t> </a:t>
            </a:r>
            <a:r>
              <a:rPr lang="cs-CZ" dirty="0" err="1"/>
              <a:t>Address</a:t>
            </a:r>
            <a:endParaRPr lang="cs-CZ" dirty="0"/>
          </a:p>
          <a:p>
            <a:r>
              <a:rPr lang="cs-CZ" dirty="0"/>
              <a:t>Každé zařízení v síti má svojí IP adresu.</a:t>
            </a:r>
          </a:p>
          <a:p>
            <a:r>
              <a:rPr lang="cs-CZ" dirty="0"/>
              <a:t>Máme dva druhy IP adres:</a:t>
            </a:r>
          </a:p>
          <a:p>
            <a:pPr lvl="1"/>
            <a:r>
              <a:rPr lang="cs-CZ" dirty="0"/>
              <a:t>IPv4</a:t>
            </a:r>
          </a:p>
          <a:p>
            <a:pPr lvl="1"/>
            <a:r>
              <a:rPr lang="cs-CZ" dirty="0"/>
              <a:t>IPv6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0069BE-A018-0A4B-A45C-9B905D91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20.10.2020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D408498-CE3D-C64D-9AEF-E81455452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7651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8AA2B1-E25B-FD47-875A-15828F74A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cs-CZ" dirty="0"/>
              <a:t>IPv4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1A30731-1DF5-6349-ADB1-4109FDFEB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0894"/>
            <a:ext cx="10515600" cy="4351338"/>
          </a:xfrm>
        </p:spPr>
        <p:txBody>
          <a:bodyPr/>
          <a:lstStyle/>
          <a:p>
            <a:r>
              <a:rPr lang="cs-CZ" dirty="0"/>
              <a:t>Jedná se o 32bitový formát IP adresy. (např. 192.168.0.2)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E01B995-30DD-3241-9B65-C4EE33E7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20.10.2020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6B4E737-4AB5-1842-AA4F-21B90AB8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8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99BEA96-C10A-694F-A1C6-072622991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062" y="1525768"/>
            <a:ext cx="9315875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4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8AA2B1-E25B-FD47-875A-15828F74A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cs-CZ" dirty="0"/>
              <a:t>IPv6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1A30731-1DF5-6349-ADB1-4109FDFEB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0894"/>
            <a:ext cx="11197046" cy="4351338"/>
          </a:xfrm>
        </p:spPr>
        <p:txBody>
          <a:bodyPr/>
          <a:lstStyle/>
          <a:p>
            <a:r>
              <a:rPr lang="cs-CZ" dirty="0"/>
              <a:t>Jedná se o 128bitový formát IP adresy. (např. 2001:db8:0:1234:0:567:8:1)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E01B995-30DD-3241-9B65-C4EE33E7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316F59F-A63E-4905-B787-C68437A620E5}" type="datetime1">
              <a:rPr lang="cs-CZ" smtClean="0"/>
              <a:t>20.10.2020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6B4E737-4AB5-1842-AA4F-21B90AB8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7686-DA5A-488B-953D-7DCF62ADF810}" type="slidenum">
              <a:rPr lang="cs-CZ" smtClean="0"/>
              <a:t>9</a:t>
            </a:fld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107892A-FD4E-8D46-9D35-8DBC9B2C0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834" y="1504999"/>
            <a:ext cx="8993777" cy="47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53172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6F822005-5F09-C042-A7EC-C6FF22630F12}" vid="{44ED577B-472F-9844-9F4C-DD4DEF5777B5}"/>
    </a:ext>
  </a:extLst>
</a:theme>
</file>

<file path=ppt/theme/theme2.xml><?xml version="1.0" encoding="utf-8"?>
<a:theme xmlns:a="http://schemas.openxmlformats.org/drawingml/2006/main" name="Vlastní návr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6F822005-5F09-C042-A7EC-C6FF22630F12}" vid="{867524FF-2D4C-564D-A03D-38B99D5EC237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3E19A743FFEA74D9512F2DA97C869DF" ma:contentTypeVersion="5" ma:contentTypeDescription="Vytvoří nový dokument" ma:contentTypeScope="" ma:versionID="5b8022b7317184bad81eabe05408417b">
  <xsd:schema xmlns:xsd="http://www.w3.org/2001/XMLSchema" xmlns:xs="http://www.w3.org/2001/XMLSchema" xmlns:p="http://schemas.microsoft.com/office/2006/metadata/properties" xmlns:ns3="ac0d6c10-ec1e-4d54-ba6b-3ab92d8dfa0b" xmlns:ns4="4631c8b9-6495-4591-8316-26c441f1bad0" targetNamespace="http://schemas.microsoft.com/office/2006/metadata/properties" ma:root="true" ma:fieldsID="a65cbd4495be7c179ad83fc920edffdc" ns3:_="" ns4:_="">
    <xsd:import namespace="ac0d6c10-ec1e-4d54-ba6b-3ab92d8dfa0b"/>
    <xsd:import namespace="4631c8b9-6495-4591-8316-26c441f1bad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0d6c10-ec1e-4d54-ba6b-3ab92d8dfa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31c8b9-6495-4591-8316-26c441f1bad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CC2927-C183-410C-89DC-7252EBFBABAB}">
  <ds:schemaRefs>
    <ds:schemaRef ds:uri="http://purl.org/dc/dcmitype/"/>
    <ds:schemaRef ds:uri="http://purl.org/dc/terms/"/>
    <ds:schemaRef ds:uri="4631c8b9-6495-4591-8316-26c441f1bad0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ac0d6c10-ec1e-4d54-ba6b-3ab92d8dfa0b"/>
  </ds:schemaRefs>
</ds:datastoreItem>
</file>

<file path=customXml/itemProps2.xml><?xml version="1.0" encoding="utf-8"?>
<ds:datastoreItem xmlns:ds="http://schemas.openxmlformats.org/officeDocument/2006/customXml" ds:itemID="{E3DD9B41-AE9F-4EFE-AF6A-D66906DDA4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9A7244-861E-4C33-BF7F-BCF5F6814F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0d6c10-ec1e-4d54-ba6b-3ab92d8dfa0b"/>
    <ds:schemaRef ds:uri="4631c8b9-6495-4591-8316-26c441f1ba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Motiv Office</Template>
  <TotalTime>2379</TotalTime>
  <Words>318</Words>
  <Application>Microsoft Macintosh PowerPoint</Application>
  <PresentationFormat>Širokoúhlá obrazovka</PresentationFormat>
  <Paragraphs>67</Paragraphs>
  <Slides>11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Motiv Office</vt:lpstr>
      <vt:lpstr>Vlastní návrh</vt:lpstr>
      <vt:lpstr>průmyslová komunikace</vt:lpstr>
      <vt:lpstr>Ethernet</vt:lpstr>
      <vt:lpstr>Druhy kabeláže</vt:lpstr>
      <vt:lpstr>ISO/OSI</vt:lpstr>
      <vt:lpstr>IEEE 802.3</vt:lpstr>
      <vt:lpstr>Router/Switch</vt:lpstr>
      <vt:lpstr>IP adresa</vt:lpstr>
      <vt:lpstr>IPv4</vt:lpstr>
      <vt:lpstr>IPv6</vt:lpstr>
      <vt:lpstr>Maska sítě</vt:lpstr>
      <vt:lpstr>Domácí práce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Průmyslová komunikace</dc:title>
  <dc:creator>Josef Vágner</dc:creator>
  <cp:lastModifiedBy>Josef Vágner</cp:lastModifiedBy>
  <cp:revision>49</cp:revision>
  <dcterms:created xsi:type="dcterms:W3CDTF">2020-08-24T12:37:33Z</dcterms:created>
  <dcterms:modified xsi:type="dcterms:W3CDTF">2020-10-20T07:42:31Z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0x01010013E19A743FFEA74D9512F2DA97C869DF</vt:lpwstr>
  </property>
</Properties>
</file>